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60" r:id="rId9"/>
    <p:sldId id="261" r:id="rId10"/>
    <p:sldId id="263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yal.hu/gazdalkodasi-adatok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70451-744D-01F8-88EE-E31EAF1AD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875407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hu-HU" cap="all" dirty="0"/>
              <a:t>Gyál Város Költségvetésének időarányos alakulása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E11EBF8-099F-FD52-A592-7E63EFDF5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4333496"/>
            <a:ext cx="8915399" cy="1126283"/>
          </a:xfrm>
        </p:spPr>
        <p:txBody>
          <a:bodyPr/>
          <a:lstStyle/>
          <a:p>
            <a:pPr algn="ctr"/>
            <a:r>
              <a:rPr lang="hu-HU" dirty="0"/>
              <a:t>2023. Költségvetési év </a:t>
            </a:r>
          </a:p>
        </p:txBody>
      </p:sp>
    </p:spTree>
    <p:extLst>
      <p:ext uri="{BB962C8B-B14F-4D97-AF65-F5344CB8AC3E}">
        <p14:creationId xmlns:p14="http://schemas.microsoft.com/office/powerpoint/2010/main" val="31492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1BC836-7101-ED73-0D86-969C526B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064" y="2592057"/>
            <a:ext cx="8911687" cy="2655803"/>
          </a:xfrm>
        </p:spPr>
        <p:txBody>
          <a:bodyPr>
            <a:normAutofit/>
          </a:bodyPr>
          <a:lstStyle/>
          <a:p>
            <a:r>
              <a:rPr lang="hu-HU" dirty="0"/>
              <a:t>Gazdálkodással kapcsolatos adatok Gyál Város honlapján: </a:t>
            </a:r>
            <a:br>
              <a:rPr lang="hu-HU" dirty="0"/>
            </a:br>
            <a:br>
              <a:rPr lang="hu-HU" dirty="0"/>
            </a:br>
            <a:r>
              <a:rPr lang="hu-HU" dirty="0">
                <a:hlinkClick r:id="rId2"/>
              </a:rPr>
              <a:t>https://gyal.hu/gazdalkodasi-adatok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47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E2E0B3-F04D-C816-F971-55AE7321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961" y="2556483"/>
            <a:ext cx="8911687" cy="1280890"/>
          </a:xfrm>
        </p:spPr>
        <p:txBody>
          <a:bodyPr/>
          <a:lstStyle/>
          <a:p>
            <a:pPr algn="ctr"/>
            <a:r>
              <a:rPr lang="hu-HU" dirty="0"/>
              <a:t>Köszönöm megtisztelő figyelmüket</a:t>
            </a:r>
          </a:p>
        </p:txBody>
      </p:sp>
    </p:spTree>
    <p:extLst>
      <p:ext uri="{BB962C8B-B14F-4D97-AF65-F5344CB8AC3E}">
        <p14:creationId xmlns:p14="http://schemas.microsoft.com/office/powerpoint/2010/main" val="12240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37CFA3-65F2-3619-F27F-BA7D9333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Költségvetés tervezése- 2023. év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EF184B-866B-25EF-5269-09E571531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2022. év IV. negyedévében kezdődött</a:t>
            </a:r>
          </a:p>
          <a:p>
            <a:r>
              <a:rPr lang="hu-HU" dirty="0"/>
              <a:t>Főbb irányvonalak meghatározása (működés, fejlesztések)</a:t>
            </a:r>
          </a:p>
          <a:p>
            <a:r>
              <a:rPr lang="hu-HU" dirty="0"/>
              <a:t>A városvezetés és intézményvezetők közös munkája</a:t>
            </a:r>
          </a:p>
          <a:p>
            <a:r>
              <a:rPr lang="hu-HU" dirty="0"/>
              <a:t>Rendelet-tervezet előkészítése, képviselő testület elé történő benyújtása</a:t>
            </a:r>
          </a:p>
          <a:p>
            <a:r>
              <a:rPr lang="hu-HU" dirty="0"/>
              <a:t>Rendelet megalkotása</a:t>
            </a:r>
          </a:p>
          <a:p>
            <a:r>
              <a:rPr lang="hu-HU" dirty="0"/>
              <a:t>Rendelet módosítása (első negyedév kivételével negyedévente, utolsó rendelet módosítás a költségvetési beszámoló elkészítésének határideje)</a:t>
            </a:r>
          </a:p>
          <a:p>
            <a:r>
              <a:rPr lang="hu-HU" dirty="0"/>
              <a:t>Költségvetési beszámoló , zárszámadás (költségvetési évet követő ötödik hónap utolsó napja)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C35E93-9257-7577-6BFF-BBC020FE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06" y="448845"/>
            <a:ext cx="8911687" cy="796317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2023. Költségvetési év </a:t>
            </a:r>
            <a:br>
              <a:rPr lang="hu-HU" dirty="0"/>
            </a:br>
            <a:r>
              <a:rPr lang="hu-HU" dirty="0"/>
              <a:t>Önkormányzat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603EF5-ADC4-D7DC-8128-A8C0A8DF5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8310" y="1523766"/>
            <a:ext cx="3992732" cy="576262"/>
          </a:xfrm>
        </p:spPr>
        <p:txBody>
          <a:bodyPr/>
          <a:lstStyle/>
          <a:p>
            <a:r>
              <a:rPr lang="hu-HU" dirty="0"/>
              <a:t>Bevételek			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922744F-054A-0AA0-2A7B-C3D079040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91" y="2378632"/>
            <a:ext cx="5906353" cy="4340219"/>
          </a:xfrm>
        </p:spPr>
        <p:txBody>
          <a:bodyPr>
            <a:normAutofit fontScale="92500" lnSpcReduction="10000"/>
          </a:bodyPr>
          <a:lstStyle/>
          <a:p>
            <a:r>
              <a:rPr lang="hu-HU" sz="2000" dirty="0"/>
              <a:t>Működési célú bevételek     5 410 779 913 Ft</a:t>
            </a:r>
          </a:p>
          <a:p>
            <a:pPr lvl="2"/>
            <a:r>
              <a:rPr lang="hu-HU" sz="1600" dirty="0"/>
              <a:t>Működési célú támogatások</a:t>
            </a:r>
          </a:p>
          <a:p>
            <a:pPr lvl="2"/>
            <a:r>
              <a:rPr lang="hu-HU" sz="1600" dirty="0"/>
              <a:t>Közhatalmi bevételek </a:t>
            </a:r>
          </a:p>
          <a:p>
            <a:pPr lvl="2"/>
            <a:r>
              <a:rPr lang="hu-HU" sz="1600" dirty="0"/>
              <a:t>Étkezési díj</a:t>
            </a:r>
          </a:p>
          <a:p>
            <a:pPr lvl="2"/>
            <a:r>
              <a:rPr lang="hu-HU" sz="1600" dirty="0"/>
              <a:t>Közvetített szolgáltatások díja</a:t>
            </a:r>
          </a:p>
          <a:p>
            <a:pPr lvl="2"/>
            <a:r>
              <a:rPr lang="hu-HU" sz="1600" dirty="0"/>
              <a:t>Bérleti díj bevételek</a:t>
            </a:r>
          </a:p>
          <a:p>
            <a:r>
              <a:rPr lang="hu-HU" sz="2000" dirty="0"/>
              <a:t>Felhalmozási célú bevételek   310 981 147 Ft</a:t>
            </a:r>
          </a:p>
          <a:p>
            <a:pPr lvl="2"/>
            <a:r>
              <a:rPr lang="hu-HU" sz="1600" dirty="0"/>
              <a:t>Ingatlan értékesítés</a:t>
            </a:r>
          </a:p>
          <a:p>
            <a:pPr lvl="2"/>
            <a:r>
              <a:rPr lang="hu-HU" sz="1600" dirty="0"/>
              <a:t>Átvett pénzeszköz</a:t>
            </a:r>
          </a:p>
          <a:p>
            <a:r>
              <a:rPr lang="hu-HU" sz="2000" dirty="0"/>
              <a:t>Finanszírozási bevételek        2 545 309 187 Ft</a:t>
            </a:r>
          </a:p>
          <a:p>
            <a:pPr lvl="2"/>
            <a:r>
              <a:rPr lang="hu-HU" dirty="0"/>
              <a:t>Maradvány igénybevétele</a:t>
            </a:r>
          </a:p>
          <a:p>
            <a:pPr lvl="2"/>
            <a:r>
              <a:rPr lang="hu-HU" dirty="0"/>
              <a:t>Államháztartáson belüli megelőlegezés 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96AE837-F733-EAFA-C0EA-0A05D3339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5610" y="1523766"/>
            <a:ext cx="3999001" cy="576262"/>
          </a:xfrm>
        </p:spPr>
        <p:txBody>
          <a:bodyPr/>
          <a:lstStyle/>
          <a:p>
            <a:r>
              <a:rPr lang="hu-HU" dirty="0"/>
              <a:t>Kiadások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EFCF50-0E07-E26B-3383-477AB7B93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1043" y="2378632"/>
            <a:ext cx="5830957" cy="4479368"/>
          </a:xfrm>
        </p:spPr>
        <p:txBody>
          <a:bodyPr>
            <a:normAutofit fontScale="92500" lnSpcReduction="10000"/>
          </a:bodyPr>
          <a:lstStyle/>
          <a:p>
            <a:r>
              <a:rPr lang="hu-HU" sz="2000" dirty="0"/>
              <a:t>Működési célú kiadások      4 144 564 716 Ft       </a:t>
            </a:r>
          </a:p>
          <a:p>
            <a:pPr lvl="2"/>
            <a:r>
              <a:rPr lang="hu-HU" sz="1600" dirty="0"/>
              <a:t>Személyi juttatások és kapcsolódó járulékok</a:t>
            </a:r>
          </a:p>
          <a:p>
            <a:pPr lvl="2"/>
            <a:r>
              <a:rPr lang="hu-HU" sz="1600" dirty="0"/>
              <a:t>Dologi kiadások</a:t>
            </a:r>
          </a:p>
          <a:p>
            <a:pPr lvl="2"/>
            <a:r>
              <a:rPr lang="hu-HU" sz="1600" dirty="0"/>
              <a:t>Ellátottak pénzbeli juttatásai </a:t>
            </a:r>
          </a:p>
          <a:p>
            <a:pPr lvl="2"/>
            <a:r>
              <a:rPr lang="hu-HU" sz="1600" dirty="0"/>
              <a:t>Egyéb </a:t>
            </a:r>
            <a:r>
              <a:rPr lang="hu-HU" sz="1600" dirty="0" err="1"/>
              <a:t>műk</a:t>
            </a:r>
            <a:r>
              <a:rPr lang="hu-HU" sz="1600" dirty="0"/>
              <a:t>. célú kiadások </a:t>
            </a:r>
          </a:p>
          <a:p>
            <a:pPr lvl="2"/>
            <a:r>
              <a:rPr lang="hu-HU" sz="1600" dirty="0"/>
              <a:t>Tartalékok</a:t>
            </a:r>
          </a:p>
          <a:p>
            <a:pPr marL="914400" lvl="2" indent="0">
              <a:buNone/>
            </a:pPr>
            <a:endParaRPr lang="hu-HU" sz="1600" dirty="0"/>
          </a:p>
          <a:p>
            <a:r>
              <a:rPr lang="hu-HU" sz="2000" dirty="0"/>
              <a:t>Felhalmozási célú kiadások 1 367 397 526 Ft</a:t>
            </a:r>
          </a:p>
          <a:p>
            <a:pPr lvl="2"/>
            <a:r>
              <a:rPr lang="hu-HU" sz="1600" dirty="0"/>
              <a:t>Beruházások</a:t>
            </a:r>
          </a:p>
          <a:p>
            <a:pPr lvl="2"/>
            <a:r>
              <a:rPr lang="hu-HU" sz="1600" dirty="0"/>
              <a:t>Felújítások</a:t>
            </a:r>
          </a:p>
          <a:p>
            <a:r>
              <a:rPr lang="hu-HU" sz="2000" dirty="0"/>
              <a:t>Finanszírozási kiadások            102 027 145 Ft</a:t>
            </a:r>
          </a:p>
          <a:p>
            <a:pPr lvl="2"/>
            <a:r>
              <a:rPr lang="hu-HU" sz="1600" dirty="0"/>
              <a:t>Államháztartáson belüli megelőlegezés</a:t>
            </a:r>
          </a:p>
          <a:p>
            <a:pPr lvl="2"/>
            <a:endParaRPr lang="hu-HU" sz="1600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65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4FF8A0-1F4D-9B0D-4241-C932D324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Költségvetési bevételek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F0DB586-314C-F5E6-CAE7-F9519BA0E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7577" y="1598615"/>
            <a:ext cx="4405435" cy="4262436"/>
          </a:xfrm>
        </p:spPr>
        <p:txBody>
          <a:bodyPr>
            <a:normAutofit fontScale="92500"/>
          </a:bodyPr>
          <a:lstStyle/>
          <a:p>
            <a:r>
              <a:rPr lang="hu-HU" dirty="0"/>
              <a:t>Működési célú támogatások</a:t>
            </a:r>
          </a:p>
          <a:p>
            <a:r>
              <a:rPr lang="hu-HU" dirty="0"/>
              <a:t> államháztartáson belülről              1 946 253 319 Ft</a:t>
            </a:r>
          </a:p>
          <a:p>
            <a:endParaRPr lang="hu-HU" dirty="0"/>
          </a:p>
          <a:p>
            <a:r>
              <a:rPr lang="hu-HU" dirty="0"/>
              <a:t>Közhatalmi bevételek </a:t>
            </a:r>
          </a:p>
          <a:p>
            <a:r>
              <a:rPr lang="hu-HU" dirty="0"/>
              <a:t>/adók, egyéb </a:t>
            </a:r>
            <a:r>
              <a:rPr lang="hu-HU" dirty="0" err="1"/>
              <a:t>közhat.bev</a:t>
            </a:r>
            <a:r>
              <a:rPr lang="hu-HU" dirty="0"/>
              <a:t>/             2 877 410 000 Ft</a:t>
            </a:r>
          </a:p>
          <a:p>
            <a:endParaRPr lang="hu-HU" dirty="0"/>
          </a:p>
          <a:p>
            <a:r>
              <a:rPr lang="hu-HU" dirty="0"/>
              <a:t>Működési bevételek                           586 417 194 Ft</a:t>
            </a:r>
          </a:p>
          <a:p>
            <a:r>
              <a:rPr lang="hu-HU" dirty="0"/>
              <a:t>/bérleti díjak, iskolai étkeztetés díja</a:t>
            </a:r>
          </a:p>
          <a:p>
            <a:r>
              <a:rPr lang="hu-HU" dirty="0"/>
              <a:t>közvetített szolgáltatások/</a:t>
            </a:r>
          </a:p>
          <a:p>
            <a:endParaRPr lang="hu-HU" dirty="0"/>
          </a:p>
          <a:p>
            <a:r>
              <a:rPr lang="hu-HU" dirty="0"/>
              <a:t>Működési célú átvett pénzeszköz            699 400  Ft</a:t>
            </a:r>
          </a:p>
          <a:p>
            <a:endParaRPr lang="hu-HU" dirty="0"/>
          </a:p>
          <a:p>
            <a:r>
              <a:rPr lang="hu-HU" dirty="0"/>
              <a:t>Felhalmozási bevételek                      310 981 147 Ft 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A5D24122-AD0F-ADBD-7B4E-DB7134CDD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0711" y="2106693"/>
            <a:ext cx="5498699" cy="3601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53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C9ED4C-FA62-9483-D221-11132A91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Finanszírozási bevételek- kiadások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0A77620-0293-91BC-DDD4-CDC76AD26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1404" y="1616869"/>
            <a:ext cx="3992732" cy="576262"/>
          </a:xfrm>
        </p:spPr>
        <p:txBody>
          <a:bodyPr/>
          <a:lstStyle/>
          <a:p>
            <a:r>
              <a:rPr lang="hu-HU" dirty="0"/>
              <a:t>Finanszírozási bevételek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A15A16-6ADA-FD14-2914-16DD1E9E3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608" y="2545738"/>
            <a:ext cx="5299970" cy="3899450"/>
          </a:xfrm>
        </p:spPr>
        <p:txBody>
          <a:bodyPr>
            <a:normAutofit lnSpcReduction="10000"/>
          </a:bodyPr>
          <a:lstStyle/>
          <a:p>
            <a:r>
              <a:rPr lang="hu-HU" sz="1600" dirty="0"/>
              <a:t>Maradvány igénybevétele           2 509 374 592 Ft                               </a:t>
            </a:r>
          </a:p>
          <a:p>
            <a:pPr lvl="1"/>
            <a:r>
              <a:rPr lang="hu-HU" dirty="0"/>
              <a:t>Kötelezettséggel terhelt </a:t>
            </a:r>
          </a:p>
          <a:p>
            <a:pPr lvl="1"/>
            <a:r>
              <a:rPr lang="hu-HU" dirty="0"/>
              <a:t>Szabad maradvány</a:t>
            </a:r>
          </a:p>
          <a:p>
            <a:endParaRPr lang="hu-HU" sz="1600" dirty="0"/>
          </a:p>
          <a:p>
            <a:r>
              <a:rPr lang="hu-HU" sz="1600" dirty="0"/>
              <a:t>Államháztartáson belüli </a:t>
            </a:r>
            <a:br>
              <a:rPr lang="hu-HU" sz="1600" dirty="0"/>
            </a:br>
            <a:r>
              <a:rPr lang="hu-HU" sz="1600" dirty="0"/>
              <a:t>Megelőlegezés                                   35 934 595 Ft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2BED03A4-7E16-CE7E-05E4-41B06B34C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49177" y="1616869"/>
            <a:ext cx="3999001" cy="576262"/>
          </a:xfrm>
        </p:spPr>
        <p:txBody>
          <a:bodyPr/>
          <a:lstStyle/>
          <a:p>
            <a:r>
              <a:rPr lang="hu-HU" dirty="0"/>
              <a:t>Finanszírozási kiadások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617BD8C5-0C1A-4172-9A13-3A7B779B8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4986" y="2545738"/>
            <a:ext cx="5406501" cy="4023738"/>
          </a:xfrm>
        </p:spPr>
        <p:txBody>
          <a:bodyPr>
            <a:normAutofit lnSpcReduction="10000"/>
          </a:bodyPr>
          <a:lstStyle/>
          <a:p>
            <a:r>
              <a:rPr lang="hu-HU" sz="1600" dirty="0"/>
              <a:t>Államháztartáson belüli</a:t>
            </a:r>
            <a:br>
              <a:rPr lang="hu-HU" sz="1600" dirty="0"/>
            </a:br>
            <a:r>
              <a:rPr lang="hu-HU" sz="1600" dirty="0"/>
              <a:t> megelőlegezések                         102 027 145 Ft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Irányítószervi támogatás</a:t>
            </a:r>
          </a:p>
          <a:p>
            <a:pPr lvl="1"/>
            <a:r>
              <a:rPr lang="hu-HU" dirty="0"/>
              <a:t>Gyáli Polgármesteri Hivatal       709 925 393 Ft</a:t>
            </a:r>
          </a:p>
          <a:p>
            <a:pPr lvl="1"/>
            <a:r>
              <a:rPr lang="hu-HU" dirty="0"/>
              <a:t>Intézmények                             1 943 155 467 Ft</a:t>
            </a:r>
          </a:p>
          <a:p>
            <a:pPr lvl="1"/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31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0F2691-C94E-6526-6DF2-55767A1F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685" y="324151"/>
            <a:ext cx="3505199" cy="679026"/>
          </a:xfrm>
        </p:spPr>
        <p:txBody>
          <a:bodyPr/>
          <a:lstStyle/>
          <a:p>
            <a:r>
              <a:rPr lang="hu-HU" dirty="0"/>
              <a:t>Költségvetési kiadások I. 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A84BD11-00B6-B6EB-6832-3B90115BA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8386" y="231514"/>
            <a:ext cx="1908213" cy="1908213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640C7351-1278-8E0D-72F3-5DCC8C63D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3592" y="1003177"/>
            <a:ext cx="7173157" cy="56106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hu-HU" sz="1700" dirty="0"/>
              <a:t>Gyáli Élet program csomagok                                                      37 950 000 Ft</a:t>
            </a:r>
          </a:p>
          <a:p>
            <a:pPr>
              <a:lnSpc>
                <a:spcPct val="160000"/>
              </a:lnSpc>
            </a:pPr>
            <a:r>
              <a:rPr lang="hu-HU" sz="1700" dirty="0"/>
              <a:t>Gyermekek étkeztetésének kiadásai (iskolák)                          109 437 925 Ft</a:t>
            </a:r>
          </a:p>
          <a:p>
            <a:pPr>
              <a:lnSpc>
                <a:spcPct val="160000"/>
              </a:lnSpc>
            </a:pPr>
            <a:r>
              <a:rPr lang="hu-HU" sz="1700" dirty="0"/>
              <a:t>Gyáli Városfejlesztési és</a:t>
            </a:r>
            <a:br>
              <a:rPr lang="hu-HU" sz="1700" dirty="0"/>
            </a:br>
            <a:r>
              <a:rPr lang="hu-HU" sz="1700" dirty="0"/>
              <a:t> Városüzemeltetés nonprofit Kft.                                                 464 973 507 Ft     </a:t>
            </a:r>
            <a:br>
              <a:rPr lang="hu-HU" sz="1700" dirty="0"/>
            </a:br>
            <a:r>
              <a:rPr lang="hu-HU" sz="1700" dirty="0"/>
              <a:t>működési támogatása                                                                                 </a:t>
            </a:r>
          </a:p>
          <a:p>
            <a:pPr>
              <a:lnSpc>
                <a:spcPct val="160000"/>
              </a:lnSpc>
            </a:pPr>
            <a:r>
              <a:rPr lang="hu-HU" sz="1700" dirty="0"/>
              <a:t>Volánbuszjáratok támogatásával kapcsolatos kiadások          44 061 982 Ft</a:t>
            </a:r>
          </a:p>
          <a:p>
            <a:pPr>
              <a:lnSpc>
                <a:spcPct val="160000"/>
              </a:lnSpc>
            </a:pPr>
            <a:r>
              <a:rPr lang="hu-HU" sz="1700" dirty="0"/>
              <a:t>’’Kertváros” Önkormányzati Társulás támogatása                    380 626 274 Ft</a:t>
            </a:r>
          </a:p>
          <a:p>
            <a:pPr>
              <a:lnSpc>
                <a:spcPct val="160000"/>
              </a:lnSpc>
            </a:pPr>
            <a:r>
              <a:rPr lang="hu-HU" sz="1700" dirty="0"/>
              <a:t>Civil, sport szervezetek támogatása                                              16 000 000 Ft </a:t>
            </a:r>
          </a:p>
          <a:p>
            <a:pPr>
              <a:lnSpc>
                <a:spcPct val="160000"/>
              </a:lnSpc>
            </a:pPr>
            <a:r>
              <a:rPr lang="hu-HU" sz="1700" dirty="0"/>
              <a:t>Iskolai alapítványok támogatása                                                    3 099 400 Ft</a:t>
            </a:r>
          </a:p>
          <a:p>
            <a:pPr>
              <a:lnSpc>
                <a:spcPct val="160000"/>
              </a:lnSpc>
            </a:pPr>
            <a:r>
              <a:rPr lang="hu-HU" sz="1700" dirty="0"/>
              <a:t>Gyáli Baráti Kör Sportegyesület támogatása                               50 376 226 Ft</a:t>
            </a:r>
          </a:p>
          <a:p>
            <a:pPr>
              <a:lnSpc>
                <a:spcPct val="160000"/>
              </a:lnSpc>
            </a:pPr>
            <a:r>
              <a:rPr lang="hu-HU" sz="1700" dirty="0"/>
              <a:t> Pest Vármegyei Rendőr-főkapitányság támogatása                  5 000 000 Ft </a:t>
            </a:r>
          </a:p>
          <a:p>
            <a:pPr>
              <a:lnSpc>
                <a:spcPct val="160000"/>
              </a:lnSpc>
            </a:pPr>
            <a:r>
              <a:rPr lang="hu-HU" sz="1700" dirty="0"/>
              <a:t>Szolidaritási hozzájárulás                                                               868 732 891 Ft</a:t>
            </a:r>
          </a:p>
          <a:p>
            <a:pPr>
              <a:lnSpc>
                <a:spcPct val="160000"/>
              </a:lnSpc>
            </a:pPr>
            <a:r>
              <a:rPr lang="hu-HU" sz="1700" dirty="0"/>
              <a:t>Ellátottak pénzbeli juttatásai                                                          36 530 000 Ft</a:t>
            </a:r>
          </a:p>
          <a:p>
            <a:pPr>
              <a:lnSpc>
                <a:spcPct val="160000"/>
              </a:lnSpc>
            </a:pPr>
            <a:r>
              <a:rPr lang="hu-HU" sz="1700" dirty="0"/>
              <a:t>Egyéb üzemeltetési kiadások                                                         54 601 390 Ft</a:t>
            </a:r>
          </a:p>
          <a:p>
            <a:endParaRPr lang="hu-HU" sz="1400" dirty="0"/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B30059F-A29D-0CF2-26FB-98E925207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749" y="4206164"/>
            <a:ext cx="3225064" cy="24203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EB80754-185B-C523-A759-15289A0FC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032" y="2368235"/>
            <a:ext cx="3125968" cy="17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1863EB-7472-29F7-EF6D-880CDF5B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Költségvetési kiadások II.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870F2D-6DC1-6857-48F9-4E9DFEB1A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53243"/>
            <a:ext cx="5591402" cy="4457979"/>
          </a:xfrm>
        </p:spPr>
        <p:txBody>
          <a:bodyPr/>
          <a:lstStyle/>
          <a:p>
            <a:r>
              <a:rPr lang="hu-HU" dirty="0"/>
              <a:t>Felhalmozási kiadások (nettó értéken)</a:t>
            </a:r>
          </a:p>
          <a:p>
            <a:pPr lvl="1"/>
            <a:r>
              <a:rPr lang="hu-HU" dirty="0"/>
              <a:t>Termelői kút                                     60 000 000 Ft</a:t>
            </a:r>
          </a:p>
          <a:p>
            <a:pPr lvl="1"/>
            <a:r>
              <a:rPr lang="hu-HU" dirty="0"/>
              <a:t>Parképítés, parkok fejlesztése     334 682 669 Ft</a:t>
            </a:r>
          </a:p>
          <a:p>
            <a:pPr lvl="1"/>
            <a:r>
              <a:rPr lang="hu-HU" dirty="0"/>
              <a:t>Útfelújítás                                       305 659 007 Ft</a:t>
            </a:r>
          </a:p>
          <a:p>
            <a:pPr lvl="1"/>
            <a:r>
              <a:rPr lang="hu-HU" dirty="0"/>
              <a:t>Gyalogátkelők létesítése              64 050 000 Ft</a:t>
            </a:r>
          </a:p>
          <a:p>
            <a:pPr lvl="1"/>
            <a:r>
              <a:rPr lang="hu-HU" dirty="0"/>
              <a:t>Ivóvízhálózat fejlesztés</a:t>
            </a:r>
          </a:p>
          <a:p>
            <a:pPr lvl="2"/>
            <a:r>
              <a:rPr lang="hu-HU" dirty="0"/>
              <a:t>Felújítás                                         289 782 516 Ft</a:t>
            </a:r>
          </a:p>
          <a:p>
            <a:pPr lvl="2"/>
            <a:r>
              <a:rPr lang="hu-HU" dirty="0"/>
              <a:t>Karbantartás                               107 162 484  Ft</a:t>
            </a:r>
          </a:p>
          <a:p>
            <a:pPr lvl="2"/>
            <a:r>
              <a:rPr lang="hu-HU" dirty="0"/>
              <a:t>Felújítás a</a:t>
            </a:r>
            <a:br>
              <a:rPr lang="hu-HU" dirty="0"/>
            </a:br>
            <a:r>
              <a:rPr lang="hu-HU" dirty="0"/>
              <a:t> kamatbevételből                        53 769 421 Ft</a:t>
            </a:r>
          </a:p>
        </p:txBody>
      </p:sp>
    </p:spTree>
    <p:extLst>
      <p:ext uri="{BB962C8B-B14F-4D97-AF65-F5344CB8AC3E}">
        <p14:creationId xmlns:p14="http://schemas.microsoft.com/office/powerpoint/2010/main" val="22769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DFD931-4C71-1911-AB5C-2A8D4642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566" y="645451"/>
            <a:ext cx="8911687" cy="1280890"/>
          </a:xfrm>
        </p:spPr>
        <p:txBody>
          <a:bodyPr/>
          <a:lstStyle/>
          <a:p>
            <a:pPr algn="ctr"/>
            <a:r>
              <a:rPr lang="hu-HU" dirty="0"/>
              <a:t>2023. Költségvetés év</a:t>
            </a:r>
            <a:br>
              <a:rPr lang="hu-HU" dirty="0"/>
            </a:br>
            <a:r>
              <a:rPr lang="hu-HU" dirty="0"/>
              <a:t>Intézmények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A4FB62A-4DFD-5949-0B72-FF3B586FD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5429" y="1863472"/>
            <a:ext cx="3992732" cy="576262"/>
          </a:xfrm>
        </p:spPr>
        <p:txBody>
          <a:bodyPr/>
          <a:lstStyle/>
          <a:p>
            <a:r>
              <a:rPr lang="hu-HU" dirty="0"/>
              <a:t>Bevétel	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7A822A7-A56B-6FF8-9D96-D03B62E7A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470" y="2632006"/>
            <a:ext cx="5890590" cy="3354060"/>
          </a:xfrm>
        </p:spPr>
        <p:txBody>
          <a:bodyPr>
            <a:normAutofit lnSpcReduction="10000"/>
          </a:bodyPr>
          <a:lstStyle/>
          <a:p>
            <a:r>
              <a:rPr lang="hu-HU" sz="2000" dirty="0"/>
              <a:t>Működési célú bevételek       171 988 486 Ft</a:t>
            </a:r>
          </a:p>
          <a:p>
            <a:endParaRPr lang="hu-HU" sz="2000" dirty="0"/>
          </a:p>
          <a:p>
            <a:r>
              <a:rPr lang="hu-HU" sz="2000" dirty="0"/>
              <a:t>Felhalmozási célú bevételek                    0</a:t>
            </a:r>
          </a:p>
          <a:p>
            <a:endParaRPr lang="hu-HU" sz="2000" dirty="0"/>
          </a:p>
          <a:p>
            <a:r>
              <a:rPr lang="hu-HU" sz="2000" dirty="0"/>
              <a:t>Finanszírozási bevételek            78 985 359 Ft</a:t>
            </a:r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Irányítószervi támogatás      1 943 155 467 Ft</a:t>
            </a:r>
          </a:p>
          <a:p>
            <a:endParaRPr lang="hu-HU" sz="2000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662661A-BAC3-5E7C-5D04-682C0A1C1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40206" y="1800602"/>
            <a:ext cx="3999001" cy="576262"/>
          </a:xfrm>
        </p:spPr>
        <p:txBody>
          <a:bodyPr/>
          <a:lstStyle/>
          <a:p>
            <a:r>
              <a:rPr lang="hu-HU" dirty="0"/>
              <a:t>Kiadás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9BD73E0-9355-D243-6F4E-12F6D084B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1410" y="2632006"/>
            <a:ext cx="5890590" cy="3354060"/>
          </a:xfrm>
        </p:spPr>
        <p:txBody>
          <a:bodyPr>
            <a:normAutofit lnSpcReduction="10000"/>
          </a:bodyPr>
          <a:lstStyle/>
          <a:p>
            <a:r>
              <a:rPr lang="hu-HU" sz="2000" dirty="0"/>
              <a:t>Működési célú kiadások       2 120 999 737 Ft</a:t>
            </a:r>
          </a:p>
          <a:p>
            <a:endParaRPr lang="hu-HU" sz="2000" dirty="0"/>
          </a:p>
          <a:p>
            <a:r>
              <a:rPr lang="hu-HU" sz="2000" dirty="0"/>
              <a:t>Felhalmozási célú kiadások       73 129 575 Ft</a:t>
            </a:r>
          </a:p>
          <a:p>
            <a:endParaRPr lang="hu-HU" sz="2000" dirty="0"/>
          </a:p>
          <a:p>
            <a:r>
              <a:rPr lang="hu-HU" sz="2000" dirty="0"/>
              <a:t>Finanszírozási kiadások                                  0</a:t>
            </a:r>
          </a:p>
        </p:txBody>
      </p:sp>
    </p:spTree>
    <p:extLst>
      <p:ext uri="{BB962C8B-B14F-4D97-AF65-F5344CB8AC3E}">
        <p14:creationId xmlns:p14="http://schemas.microsoft.com/office/powerpoint/2010/main" val="30088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9066E0-0A4B-76C6-485C-18E7D2EE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567" y="688585"/>
            <a:ext cx="8911687" cy="1280890"/>
          </a:xfrm>
        </p:spPr>
        <p:txBody>
          <a:bodyPr/>
          <a:lstStyle/>
          <a:p>
            <a:pPr algn="ctr"/>
            <a:r>
              <a:rPr lang="hu-HU" dirty="0"/>
              <a:t>2023. Költségvetési év</a:t>
            </a:r>
            <a:br>
              <a:rPr lang="hu-HU" dirty="0"/>
            </a:br>
            <a:r>
              <a:rPr lang="hu-HU" dirty="0"/>
              <a:t>Polgármesteri Hivatal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8B51E41-164B-D4B8-72EC-A0166E439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4494" y="1969475"/>
            <a:ext cx="3992732" cy="576262"/>
          </a:xfrm>
        </p:spPr>
        <p:txBody>
          <a:bodyPr/>
          <a:lstStyle/>
          <a:p>
            <a:r>
              <a:rPr lang="hu-HU" dirty="0"/>
              <a:t>Bevétel	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007066-4FDA-CAD1-5929-5F7FDFEA7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421" y="2815355"/>
            <a:ext cx="5495805" cy="3354060"/>
          </a:xfrm>
        </p:spPr>
        <p:txBody>
          <a:bodyPr>
            <a:normAutofit/>
          </a:bodyPr>
          <a:lstStyle/>
          <a:p>
            <a:r>
              <a:rPr lang="hu-HU" sz="2000" dirty="0"/>
              <a:t>Működési célú bevételek   42 292 203 Ft</a:t>
            </a:r>
          </a:p>
          <a:p>
            <a:endParaRPr lang="hu-HU" sz="2000" dirty="0"/>
          </a:p>
          <a:p>
            <a:r>
              <a:rPr lang="hu-HU" sz="2000" dirty="0"/>
              <a:t>Felhalmozási célú bevételek                 0</a:t>
            </a:r>
          </a:p>
          <a:p>
            <a:endParaRPr lang="hu-HU" sz="2000" dirty="0"/>
          </a:p>
          <a:p>
            <a:r>
              <a:rPr lang="hu-HU" sz="2000" dirty="0"/>
              <a:t>Finanszírozási bevételek      15 519 975 Ft</a:t>
            </a:r>
          </a:p>
          <a:p>
            <a:endParaRPr lang="hu-HU" sz="2000" dirty="0"/>
          </a:p>
          <a:p>
            <a:r>
              <a:rPr lang="hu-HU" sz="2000" dirty="0"/>
              <a:t>Irányítószervi támogatás   709 925 393 Ft</a:t>
            </a:r>
          </a:p>
          <a:p>
            <a:endParaRPr lang="hu-HU" sz="2000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5462312-0348-F687-E314-606D2F391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93753" y="1969475"/>
            <a:ext cx="3999001" cy="576262"/>
          </a:xfrm>
        </p:spPr>
        <p:txBody>
          <a:bodyPr/>
          <a:lstStyle/>
          <a:p>
            <a:r>
              <a:rPr lang="hu-HU" dirty="0"/>
              <a:t>Kiadás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5F5BA58-7E5D-4CF3-12B0-309329582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7226" y="2815355"/>
            <a:ext cx="5855528" cy="3354060"/>
          </a:xfrm>
        </p:spPr>
        <p:txBody>
          <a:bodyPr>
            <a:normAutofit/>
          </a:bodyPr>
          <a:lstStyle/>
          <a:p>
            <a:r>
              <a:rPr lang="hu-HU" sz="2000" dirty="0"/>
              <a:t>Működési célú kiadások         718 837 231 Ft</a:t>
            </a:r>
          </a:p>
          <a:p>
            <a:endParaRPr lang="hu-HU" sz="2000" dirty="0"/>
          </a:p>
          <a:p>
            <a:r>
              <a:rPr lang="hu-HU" sz="2000" dirty="0"/>
              <a:t>Felhalmozási célú kiadások      48 900 340 Ft</a:t>
            </a:r>
          </a:p>
          <a:p>
            <a:endParaRPr lang="hu-HU" sz="2000" dirty="0"/>
          </a:p>
          <a:p>
            <a:r>
              <a:rPr lang="hu-HU" sz="2000" dirty="0"/>
              <a:t>Finanszírozási kiadások                              0</a:t>
            </a:r>
          </a:p>
        </p:txBody>
      </p:sp>
    </p:spTree>
    <p:extLst>
      <p:ext uri="{BB962C8B-B14F-4D97-AF65-F5344CB8AC3E}">
        <p14:creationId xmlns:p14="http://schemas.microsoft.com/office/powerpoint/2010/main" val="2365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506</TotalTime>
  <Words>566</Words>
  <Application>Microsoft Office PowerPoint</Application>
  <PresentationFormat>Szélesvásznú</PresentationFormat>
  <Paragraphs>127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Szálak</vt:lpstr>
      <vt:lpstr>Gyál Város Költségvetésének időarányos alakulása</vt:lpstr>
      <vt:lpstr>Költségvetés tervezése- 2023. év</vt:lpstr>
      <vt:lpstr>2023. Költségvetési év  Önkormányzat </vt:lpstr>
      <vt:lpstr>Költségvetési bevételek </vt:lpstr>
      <vt:lpstr>Finanszírozási bevételek- kiadások</vt:lpstr>
      <vt:lpstr>Költségvetési kiadások I. </vt:lpstr>
      <vt:lpstr>Költségvetési kiadások II. </vt:lpstr>
      <vt:lpstr>2023. Költségvetés év Intézmények</vt:lpstr>
      <vt:lpstr>2023. Költségvetési év Polgármesteri Hivatal</vt:lpstr>
      <vt:lpstr>Gazdálkodással kapcsolatos adatok Gyál Város honlapján:   https://gyal.hu/gazdalkodasi-adatok </vt:lpstr>
      <vt:lpstr>Köszönöm megtisztelő figyelmüket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Mitku-Orosz Krisztina</dc:creator>
  <cp:lastModifiedBy>Laci</cp:lastModifiedBy>
  <cp:revision>77</cp:revision>
  <dcterms:created xsi:type="dcterms:W3CDTF">2023-10-05T07:57:04Z</dcterms:created>
  <dcterms:modified xsi:type="dcterms:W3CDTF">2023-12-04T19:26:51Z</dcterms:modified>
</cp:coreProperties>
</file>